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51">
          <p15:clr>
            <a:srgbClr val="747775"/>
          </p15:clr>
        </p15:guide>
        <p15:guide id="2" pos="31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51" orient="horz"/>
        <p:guide pos="31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3afca651a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3afca651a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ca229c02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ca229c0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e05edf0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e05edf0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ecd504a73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ecd504a73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2f83d76a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f2f83d76a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e05edf00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e05edf00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e05edf0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e05edf0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ecd504a73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ecd504a73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3afca651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3afca651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3afca651a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3afca651a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3afca651a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3afca651a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3afca651a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3afca651a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3afca651a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3afca651a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3afca651a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3afca651a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64300" y="1197275"/>
            <a:ext cx="7147500" cy="24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Barcelone Accueil </a:t>
            </a:r>
            <a:endParaRPr sz="3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pour Tous</a:t>
            </a:r>
            <a:endParaRPr sz="3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Assemblée Générale du 18 mars 2024	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4800" y="-228600"/>
            <a:ext cx="3757075" cy="153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 flipH="1" rot="10800000">
            <a:off x="2186575" y="1556500"/>
            <a:ext cx="6963600" cy="351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>
            <a:off x="25825" y="3939700"/>
            <a:ext cx="6975600" cy="117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658" y="4352100"/>
            <a:ext cx="1822242" cy="7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subTitle"/>
          </p:nvPr>
        </p:nvSpPr>
        <p:spPr>
          <a:xfrm>
            <a:off x="1220375" y="1189825"/>
            <a:ext cx="6532500" cy="30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5394"/>
                </a:solidFill>
              </a:rPr>
              <a:t>… et </a:t>
            </a:r>
            <a:r>
              <a:rPr b="1" lang="es">
                <a:solidFill>
                  <a:srgbClr val="0B5394"/>
                </a:solidFill>
              </a:rPr>
              <a:t>plus de 25 bénévoles</a:t>
            </a:r>
            <a:r>
              <a:rPr lang="es">
                <a:solidFill>
                  <a:srgbClr val="0B5394"/>
                </a:solidFill>
              </a:rPr>
              <a:t>, 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5394"/>
                </a:solidFill>
              </a:rPr>
              <a:t>leaders d’activité ou </a:t>
            </a:r>
            <a:r>
              <a:rPr b="1" lang="es">
                <a:solidFill>
                  <a:srgbClr val="0B5394"/>
                </a:solidFill>
              </a:rPr>
              <a:t>bénévoles ponctuels</a:t>
            </a:r>
            <a:r>
              <a:rPr lang="es">
                <a:solidFill>
                  <a:srgbClr val="0B5394"/>
                </a:solidFill>
              </a:rPr>
              <a:t> selon les besoins,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B5394"/>
                </a:solidFill>
              </a:rPr>
              <a:t>dont </a:t>
            </a:r>
            <a:r>
              <a:rPr b="1" lang="es">
                <a:solidFill>
                  <a:srgbClr val="0B5394"/>
                </a:solidFill>
              </a:rPr>
              <a:t>l’engagement</a:t>
            </a:r>
            <a:r>
              <a:rPr lang="es">
                <a:solidFill>
                  <a:srgbClr val="0B5394"/>
                </a:solidFill>
              </a:rPr>
              <a:t> et la </a:t>
            </a:r>
            <a:r>
              <a:rPr b="1" lang="es">
                <a:solidFill>
                  <a:srgbClr val="0B5394"/>
                </a:solidFill>
              </a:rPr>
              <a:t>passion</a:t>
            </a:r>
            <a:r>
              <a:rPr lang="es">
                <a:solidFill>
                  <a:srgbClr val="0B5394"/>
                </a:solidFill>
              </a:rPr>
              <a:t> sans faille font vivre l’association !</a:t>
            </a:r>
            <a:endParaRPr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2397950" y="3151850"/>
            <a:ext cx="117300" cy="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4" name="Google Shape;144;p22"/>
          <p:cNvCxnSpPr/>
          <p:nvPr/>
        </p:nvCxnSpPr>
        <p:spPr>
          <a:xfrm>
            <a:off x="1012250" y="1389075"/>
            <a:ext cx="11700" cy="22209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0"/>
            <a:ext cx="2451957" cy="10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92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72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Notre engagement :  </a:t>
            </a:r>
            <a:endParaRPr sz="272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1097175" y="452450"/>
            <a:ext cx="8520600" cy="11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" sz="18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" sz="18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r>
              <a:rPr lang="es" sz="18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437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tous</a:t>
            </a:r>
            <a:r>
              <a:rPr lang="es" sz="18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les membres de l’Association</a:t>
            </a:r>
            <a:endParaRPr sz="1895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" sz="15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dans une approche</a:t>
            </a:r>
            <a:r>
              <a:rPr lang="es" sz="16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consensuelle</a:t>
            </a:r>
            <a:r>
              <a:rPr lang="es" sz="16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" sz="18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collégiale</a:t>
            </a:r>
            <a:r>
              <a:rPr lang="es" sz="16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s" sz="18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collaborative</a:t>
            </a:r>
            <a:r>
              <a:rPr lang="es" sz="169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85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495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152400"/>
            <a:ext cx="2451957" cy="10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404475" y="1454575"/>
            <a:ext cx="8674800" cy="2535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s" sz="2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 renforçant quatre pôles</a:t>
            </a:r>
            <a:endParaRPr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swald"/>
              <a:buChar char="●"/>
            </a:pP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Accueil et Intégration :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espagnol, catalan, bons plans. Pour tous, jeunes, familles, moins jeunes.</a:t>
            </a:r>
            <a:endParaRPr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swald"/>
              <a:buChar char="●"/>
            </a:pP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Sport et bien-être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poursuivre les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activités actuelles. En lancer de nouvelles, par exemple ballade en vélo électrique le dimanche, marche nordique. Relance de la voile</a:t>
            </a:r>
            <a:endParaRPr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swald"/>
              <a:buChar char="●"/>
            </a:pP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Evénementiel et culture :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événements sociaux et culturels. Nouvelles activités :  cuisine, club numérique,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atelier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photo. Relance du ciné espagnol.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swald"/>
              <a:buChar char="●"/>
            </a:pP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Pro et Partenariats :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accès à l’emploi. Partenariats : R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echerche de ressources supplémentaires, différentiation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 l’offre et valorisation des partenaires.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23"/>
          <p:cNvCxnSpPr/>
          <p:nvPr/>
        </p:nvCxnSpPr>
        <p:spPr>
          <a:xfrm>
            <a:off x="37575" y="4772425"/>
            <a:ext cx="91011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3"/>
          <p:cNvSpPr txBox="1"/>
          <p:nvPr/>
        </p:nvSpPr>
        <p:spPr>
          <a:xfrm>
            <a:off x="548275" y="4149250"/>
            <a:ext cx="83604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pour faire croître notre association tout en maintenant son état d’esprit et ses valeurs</a:t>
            </a:r>
            <a:endParaRPr b="1"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23"/>
          <p:cNvCxnSpPr/>
          <p:nvPr/>
        </p:nvCxnSpPr>
        <p:spPr>
          <a:xfrm>
            <a:off x="37575" y="4086625"/>
            <a:ext cx="91011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91175" y="140225"/>
            <a:ext cx="585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32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Qu’est-ce qui change ?  </a:t>
            </a:r>
            <a:endParaRPr sz="332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319200" y="1087200"/>
            <a:ext cx="8729400" cy="3766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Accueil et Intégration :</a:t>
            </a:r>
            <a:r>
              <a:rPr lang="es" sz="19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Insertion à la </a:t>
            </a: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future “Maison de France” 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pour bénéficier des synergies avec le Consulat et l’IFB </a:t>
            </a:r>
            <a:endParaRPr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Calibri"/>
              <a:buChar char="●"/>
            </a:pP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Parrainage pour les nouveaux arrivants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voire par quartier, pendant les premiers mois</a:t>
            </a:r>
            <a:endParaRPr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Création d’un g</a:t>
            </a: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roupe social 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spécifique</a:t>
            </a: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“nouveaux arrivants”</a:t>
            </a:r>
            <a:endParaRPr b="1"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Création d’un </a:t>
            </a: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livret d’accueil numérique</a:t>
            </a:r>
            <a:endParaRPr b="1"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Recherche et propositions </a:t>
            </a: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d’entraide entre membres de l’association</a:t>
            </a:r>
            <a:endParaRPr b="1"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Partenariats :</a:t>
            </a: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 l’association ou par événement, pour renforcer la visibilité et le “retour sur 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investissement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Nouvelles activités</a:t>
            </a:r>
            <a:r>
              <a:rPr b="1"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dans les différents pôles</a:t>
            </a:r>
            <a:r>
              <a:rPr lang="e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(voir slide précédent)</a:t>
            </a:r>
            <a:endParaRPr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375" y="2738"/>
            <a:ext cx="2451957" cy="10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658" y="4352100"/>
            <a:ext cx="1822242" cy="7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2268775" y="140225"/>
            <a:ext cx="6779700" cy="11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32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La communication : un enjeu majeur</a:t>
            </a:r>
            <a:r>
              <a:rPr lang="es" sz="332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32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375" y="2738"/>
            <a:ext cx="2451957" cy="10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495575" y="1073850"/>
            <a:ext cx="8314200" cy="3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Définir où nous allons, pour Vous et avec Vous</a:t>
            </a:r>
            <a:endParaRPr b="1"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Char char="●"/>
            </a:pP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Une consultation sera lancée,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pour comprendre vos besoins, vos attentes et pouvoir agir en fonction des résultats.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Cette enquête sera élargie dans un deuxième temps aux non membres.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Fluidifier et accélérer la communication, en interne et en externe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 groupe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social général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sera créé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avec tous les membres de l’Association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Une section “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Entraide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” y sera intégrée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Notre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présence sur les RRSS sera accrue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pour attirer les non membres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Nous maintiendrons les canaux actuels : site web et newsletter.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Rendre compte</a:t>
            </a:r>
            <a:endParaRPr b="1"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Barcelone Accueil pour Tous s’engage à fournir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régulièrement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état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des lieux des projets passés et de l’avancée des projets et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initiatives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en cours ou futures.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25"/>
          <p:cNvCxnSpPr/>
          <p:nvPr/>
        </p:nvCxnSpPr>
        <p:spPr>
          <a:xfrm flipH="1" rot="10800000">
            <a:off x="543775" y="1436365"/>
            <a:ext cx="8238900" cy="117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5"/>
          <p:cNvCxnSpPr/>
          <p:nvPr/>
        </p:nvCxnSpPr>
        <p:spPr>
          <a:xfrm>
            <a:off x="520225" y="2708075"/>
            <a:ext cx="82743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5"/>
          <p:cNvCxnSpPr/>
          <p:nvPr/>
        </p:nvCxnSpPr>
        <p:spPr>
          <a:xfrm>
            <a:off x="520225" y="4208535"/>
            <a:ext cx="82743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2485825" y="64025"/>
            <a:ext cx="634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12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Barcelone Accueil pour Tous, </a:t>
            </a:r>
            <a:endParaRPr sz="312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12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 bref</a:t>
            </a:r>
            <a:endParaRPr sz="312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11700" y="1492575"/>
            <a:ext cx="8520600" cy="3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95"/>
              <a:buFont typeface="Calibri"/>
              <a:buChar char="●"/>
            </a:pPr>
            <a:r>
              <a:rPr lang="es" sz="227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Une équipe de</a:t>
            </a:r>
            <a:r>
              <a:rPr lang="es" sz="243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74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bénévoles à vos côtés</a:t>
            </a:r>
            <a:r>
              <a:rPr lang="es" sz="2663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" sz="243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27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heureuse de travailler ensemble, dans la bonne humeur</a:t>
            </a:r>
            <a:r>
              <a:rPr lang="es" sz="243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3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43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95"/>
              <a:buFont typeface="Calibri"/>
              <a:buChar char="●"/>
            </a:pPr>
            <a:r>
              <a:rPr lang="es" sz="227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Une multiplication </a:t>
            </a:r>
            <a:r>
              <a:rPr lang="es" sz="274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d’initiatives pour remplir notre mission</a:t>
            </a:r>
            <a:r>
              <a:rPr lang="es" sz="243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associative </a:t>
            </a:r>
            <a:r>
              <a:rPr lang="es" sz="227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d’accueil et d’intégration</a:t>
            </a:r>
            <a:endParaRPr sz="2275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275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18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95"/>
              <a:buFont typeface="Calibri"/>
              <a:buChar char="●"/>
            </a:pPr>
            <a:r>
              <a:rPr lang="es" sz="2275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 engagement ferme quant à nos</a:t>
            </a:r>
            <a:r>
              <a:rPr lang="es" sz="243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268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valeurs </a:t>
            </a:r>
            <a:r>
              <a:rPr lang="es" sz="2288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 rassemblement, inclusion, </a:t>
            </a:r>
            <a:r>
              <a:rPr lang="es" sz="2337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entraide, cordialité, solidarité et bienveillance</a:t>
            </a:r>
            <a:endParaRPr sz="2337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288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243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243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s" sz="1640"/>
              <a:t> </a:t>
            </a:r>
            <a:endParaRPr sz="1640"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9575" y="-73462"/>
            <a:ext cx="2451957" cy="100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6"/>
          <p:cNvCxnSpPr/>
          <p:nvPr/>
        </p:nvCxnSpPr>
        <p:spPr>
          <a:xfrm>
            <a:off x="2609725" y="1275875"/>
            <a:ext cx="66147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6"/>
          <p:cNvCxnSpPr/>
          <p:nvPr/>
        </p:nvCxnSpPr>
        <p:spPr>
          <a:xfrm>
            <a:off x="108275" y="4912800"/>
            <a:ext cx="9298200" cy="117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ctrTitle"/>
          </p:nvPr>
        </p:nvSpPr>
        <p:spPr>
          <a:xfrm>
            <a:off x="2064300" y="1425875"/>
            <a:ext cx="7147500" cy="24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Barcelone Accueil </a:t>
            </a:r>
            <a:endParaRPr sz="3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es" sz="4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Tous</a:t>
            </a:r>
            <a:endParaRPr sz="4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pour Vous et avec Vous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152400"/>
            <a:ext cx="3869574" cy="15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600" y="4042825"/>
            <a:ext cx="2545700" cy="10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l’image de notre devise, nous voulons être</a:t>
            </a:r>
            <a:endParaRPr sz="3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“Pour Vous et avec Vous”</a:t>
            </a:r>
            <a:endParaRPr sz="3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Nos valeurs :</a:t>
            </a:r>
            <a:endParaRPr sz="34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Accueil, </a:t>
            </a:r>
            <a:r>
              <a:rPr i="1" lang="es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entraide</a:t>
            </a:r>
            <a:r>
              <a:rPr lang="es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cordialité, </a:t>
            </a:r>
            <a:r>
              <a:rPr i="1" lang="es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solidarité</a:t>
            </a:r>
            <a:r>
              <a:rPr lang="es" sz="2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et bienveillance</a:t>
            </a:r>
            <a:endParaRPr sz="2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050" y="-76200"/>
            <a:ext cx="2825600" cy="11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3560525" y="3623150"/>
            <a:ext cx="5583600" cy="81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45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B5394"/>
                </a:solidFill>
              </a:rPr>
              <a:t>Barcelone Accueil pour Tous</a:t>
            </a:r>
            <a:endParaRPr sz="36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700">
                <a:solidFill>
                  <a:srgbClr val="0B5394"/>
                </a:solidFill>
              </a:rPr>
              <a:t>Une équipe à </a:t>
            </a:r>
            <a:r>
              <a:rPr lang="es" sz="2900">
                <a:solidFill>
                  <a:srgbClr val="0B5394"/>
                </a:solidFill>
              </a:rPr>
              <a:t>votre écoute</a:t>
            </a:r>
            <a:r>
              <a:rPr lang="es" sz="2700">
                <a:solidFill>
                  <a:srgbClr val="0B5394"/>
                </a:solidFill>
              </a:rPr>
              <a:t>, </a:t>
            </a:r>
            <a:r>
              <a:rPr lang="es" sz="2628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renouvelée, inclusive et motivée</a:t>
            </a:r>
            <a:endParaRPr sz="2700">
              <a:solidFill>
                <a:srgbClr val="0B5394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050" y="-76200"/>
            <a:ext cx="2825600" cy="11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5"/>
          <p:cNvCxnSpPr/>
          <p:nvPr/>
        </p:nvCxnSpPr>
        <p:spPr>
          <a:xfrm flipH="1" rot="10800000">
            <a:off x="1752075" y="2442875"/>
            <a:ext cx="7409700" cy="117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658" y="4352100"/>
            <a:ext cx="1822242" cy="7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845750" y="2491625"/>
            <a:ext cx="69873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Barcelone depuis 4 ans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actif au sein de Barcelone Accueil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et bénévole pour de nombreuses activités.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 France, membre du Réseau Oudinot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(450 cadres, 9 administrateurs) avec création d’une Commission Numérique (50 membres).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130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Offre à l'association son expérience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en lancement, développement et organisation d'activités, en tant que créateur d'entreprises multi-récidiviste et coach d'affaires.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Très soucieux de la satisfaction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des membres et des nouveaux.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69035" y="4200925"/>
            <a:ext cx="1268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Alexandre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6"/>
          <p:cNvCxnSpPr/>
          <p:nvPr/>
        </p:nvCxnSpPr>
        <p:spPr>
          <a:xfrm>
            <a:off x="1799050" y="2541225"/>
            <a:ext cx="0" cy="21678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6"/>
          <p:cNvSpPr txBox="1"/>
          <p:nvPr/>
        </p:nvSpPr>
        <p:spPr>
          <a:xfrm>
            <a:off x="577775" y="298800"/>
            <a:ext cx="832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Comité Directeur, Qui sommes-nous ?</a:t>
            </a:r>
            <a:endParaRPr sz="3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>
            <a:off x="49325" y="1348375"/>
            <a:ext cx="90891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75" y="2635175"/>
            <a:ext cx="1460848" cy="159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845750" y="2796425"/>
            <a:ext cx="70227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Depuis 4 ans à Barcelone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avec son mari et après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7 ans en expatriation en famille aux USA.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travaillé dans le commerce et le marketing.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Bénévole en France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pour les associations "Vaincre la mucoviscidose", "Imagine for Margo".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Bénévole à Barcelone Accueil depuis 2020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en charge de la culture avec Claire et Florence.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Aime la nature, le sport, la lecture, les expos,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découvrir le monde et les rencontres entre amis.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72450" y="4533650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Hélène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7"/>
          <p:cNvCxnSpPr/>
          <p:nvPr/>
        </p:nvCxnSpPr>
        <p:spPr>
          <a:xfrm>
            <a:off x="1799050" y="450925"/>
            <a:ext cx="23400" cy="43920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00" y="2912275"/>
            <a:ext cx="1351250" cy="171452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845750" y="346804"/>
            <a:ext cx="7046100" cy="18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Ancienne parisienne,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mariée avec un espagnol.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Vit à Barcelone depuis 40 ans.</a:t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Bénévole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au sein de l’accueil, dans l'organisation des événements et dans les groupes de conversation en espagnol.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Membre du Comité Directeur de Barcelone Accueil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 2000 à 2004.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Passion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pour les voyages, le bridge, la musique baroque et les réunions d’amis.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8256"/>
          <a:stretch/>
        </p:blipFill>
        <p:spPr>
          <a:xfrm>
            <a:off x="195975" y="358024"/>
            <a:ext cx="1414524" cy="17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72450" y="2019050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Aliette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272450" y="4498421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Karim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1799050" y="450925"/>
            <a:ext cx="23400" cy="43920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19009" l="10914" r="39222" t="10114"/>
          <a:stretch/>
        </p:blipFill>
        <p:spPr>
          <a:xfrm>
            <a:off x="151675" y="3024259"/>
            <a:ext cx="1541673" cy="159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1845750" y="2875500"/>
            <a:ext cx="6975600" cy="21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Depuis 8 ans en Catalogne à Barcelone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et maintenant à Viladecans.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Totalement impliqué au sein de Barcelone Accueil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depuis plusieurs années comme responsable d’activité, secrétaire puis président. Y a fait de magnifiques rencontres et forgé de solides amitiés.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Engagé et passionné,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attaché à la mission de Barcelone Accueil d’accueillir et intégrer les nouveaux arrivants,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se réjouit de chaque opportunité de faire de Barcelone Accueil un lieu encore accueillant et vibrant pour tous.</a:t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834007" y="284700"/>
            <a:ext cx="71049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Né à Barcelone, amoureux de la capitale catalane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où il a vécu jusqu’à ses 18 ans.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Retour à Barcelone en 2016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pour terminer une carrière de diplomate qui l’a conduit à Singapour, Washington et Genève, entre autres.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Adhère à Barcelone Accueil avec son épouse dès 2016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où il se fait des amis et devient adepte du golf, du pádel et de la rando.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Membre du précédent Comité Directeur, souhaite continuer à œuvrer pour que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Barcelone Accueil soit un lieu de rencontre où tous les francophiles puissent s’épanouir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au mieux selon leurs envies.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260707" y="2171450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Julien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b="8717" l="0" r="0" t="15935"/>
          <a:stretch/>
        </p:blipFill>
        <p:spPr>
          <a:xfrm>
            <a:off x="219275" y="544874"/>
            <a:ext cx="1474075" cy="172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348650" y="4305050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Monique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1799050" y="450925"/>
            <a:ext cx="23400" cy="43920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9"/>
          <p:cNvSpPr txBox="1"/>
          <p:nvPr/>
        </p:nvSpPr>
        <p:spPr>
          <a:xfrm>
            <a:off x="1845750" y="2723100"/>
            <a:ext cx="6981300" cy="22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17 ans à Barcelone, 8 ans en Argentine, 2 ans en UK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et de nombreux pays visités sur tous les continents. Experte en Com’, événementiel, et gestion du changement. Retraitée aujourd'hui,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ouverte sur le monde et les autres.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Engagée avec Barcelone Accueil depuis 2021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et heureuse d’y contribuer avec la communication (avec Christine et Karine) et comme membre du CoDir précédent.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Aime les découvertes, les cultures, l’art, la pluie, le pain beurre ou con tomate, et la diversité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qui fait la saveur de la vie. A fait sienne cette citation : Tous les matins du monde sont sans retour.</a:t>
            </a:r>
            <a:r>
              <a:rPr lang="es" sz="1300">
                <a:solidFill>
                  <a:srgbClr val="0B5394"/>
                </a:solidFill>
              </a:rPr>
              <a:t> </a:t>
            </a:r>
            <a:endParaRPr sz="1000">
              <a:solidFill>
                <a:srgbClr val="0B539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7663" r="0" t="5410"/>
          <a:stretch/>
        </p:blipFill>
        <p:spPr>
          <a:xfrm>
            <a:off x="272450" y="2945509"/>
            <a:ext cx="1420400" cy="14550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1828275" y="208500"/>
            <a:ext cx="6981300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44 ans, d’origine chinoise, 16 ans d’expatriation,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principalement en Asie et Moyen-Orient, membre et bénévole dans différentes associations Françaises.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travaillé pour les chaînes d'approvisionnement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 plusieurs entreprises internationales.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Arrivée à Barcelone il y a deux ans et demi,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passionnée de peintures, d’échanges culturels et de randonnées.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Ravie d'aider les nouveaux arrivants et de faire connaître Barcelone Accueil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à davantage de personnes.</a:t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54966" y="1995564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Lei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0" l="0" r="0" t="22209"/>
          <a:stretch/>
        </p:blipFill>
        <p:spPr>
          <a:xfrm>
            <a:off x="254966" y="379625"/>
            <a:ext cx="1420410" cy="16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1845750" y="2186825"/>
            <a:ext cx="69873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Éternelle optimiste, tolérante et sociable,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adaptée à toutes les situations au cours de sa vie. Retraitée très active, marche entre 25 et 30 km par semaine.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A exercé en RP et </a:t>
            </a:r>
            <a:r>
              <a:rPr b="1"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vécu en France, Espagne, Canada et Italie.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Installée aux </a:t>
            </a:r>
            <a:r>
              <a:rPr b="1"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Etats-Unis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dans les années 80, reconvertie au professorat d’espagnol.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Barcelone depuis 8 ans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membre active de Barcelone Accueil. A </a:t>
            </a:r>
            <a:r>
              <a:rPr b="1"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créé et gère la pétanque et le bowling. Organise les sorties au restaurant et les rooftops.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Membre actif du </a:t>
            </a:r>
            <a:r>
              <a:rPr b="1"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Café espagnol 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depuis sa création. 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Toujours prête à collaborer.</a:t>
            </a:r>
            <a:r>
              <a:rPr lang="es" sz="15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Jacqueline amie de tous.</a:t>
            </a:r>
            <a:endParaRPr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24850" y="4000250"/>
            <a:ext cx="12684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Jacqueline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20"/>
          <p:cNvCxnSpPr/>
          <p:nvPr/>
        </p:nvCxnSpPr>
        <p:spPr>
          <a:xfrm>
            <a:off x="1799050" y="2203525"/>
            <a:ext cx="0" cy="22770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20"/>
          <p:cNvSpPr txBox="1"/>
          <p:nvPr/>
        </p:nvSpPr>
        <p:spPr>
          <a:xfrm>
            <a:off x="577775" y="0"/>
            <a:ext cx="832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s" sz="3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Comité de Sages </a:t>
            </a:r>
            <a:endParaRPr sz="3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20"/>
          <p:cNvCxnSpPr/>
          <p:nvPr/>
        </p:nvCxnSpPr>
        <p:spPr>
          <a:xfrm flipH="1" rot="10800000">
            <a:off x="742175" y="1049875"/>
            <a:ext cx="8408100" cy="117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22499" r="51043" t="11870"/>
          <a:stretch/>
        </p:blipFill>
        <p:spPr>
          <a:xfrm>
            <a:off x="348650" y="2343150"/>
            <a:ext cx="1268400" cy="1740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336907" y="4381250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Serge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21"/>
          <p:cNvCxnSpPr/>
          <p:nvPr/>
        </p:nvCxnSpPr>
        <p:spPr>
          <a:xfrm>
            <a:off x="1799050" y="450925"/>
            <a:ext cx="23400" cy="43920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1"/>
          <p:cNvSpPr txBox="1"/>
          <p:nvPr/>
        </p:nvSpPr>
        <p:spPr>
          <a:xfrm>
            <a:off x="1799050" y="289500"/>
            <a:ext cx="7081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Chef d'entreprise retraité.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 Barcelone avec son épouse depuis 10 ans. </a:t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Marcheur infatigable :  4000 kms à pied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sac à dos sur les chemins de Saint Jacques de Compostelle.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Leader des Extrapédestres :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marche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fois par semaine et 1 rando mensuelle (avec Mannick).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Son équipe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“El Sombrero de Léo”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s’engage tous les ans dans la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Magic Line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20 kms au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bénéfice de l'hôpital Sant Joan de Déu 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(enfants malades).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Sensible à la confiance et la gentillesse de celles et ceux qui participent à ses activités.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“Ce sont mes amis”.</a:t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54966" y="2147964"/>
            <a:ext cx="12684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Leo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16022"/>
          <a:stretch/>
        </p:blipFill>
        <p:spPr>
          <a:xfrm>
            <a:off x="193190" y="2780851"/>
            <a:ext cx="1497396" cy="167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1799050" y="2575500"/>
            <a:ext cx="7081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Parisien d’origine et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depuis 50 ans à Barcelone.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Carrière dans la logistique et le commerce international. Marié à une catalane.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Forte expérience dans l’associatif.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Depuis 10 ans Président de La Bienfaisance Française de Barcelone. Apporte son expertise au patronat de 6 fondations.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Membre de Barcelone Accueil depuis 12 ans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au comité directeur de 2016 à 2018, actuellement conseiller externe.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. Passion pour les voyages et la musique classique.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Fervent randonneur</a:t>
            </a:r>
            <a:r>
              <a:rPr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: a fait plusieurs chemins de Saint Jacques et </a:t>
            </a:r>
            <a:r>
              <a:rPr b="1" lang="es"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part régulièrement user ses chaussures.</a:t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-3874"/>
          <a:stretch/>
        </p:blipFill>
        <p:spPr>
          <a:xfrm>
            <a:off x="262761" y="382416"/>
            <a:ext cx="1377774" cy="183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